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2" r:id="rId3"/>
    <p:sldId id="270" r:id="rId4"/>
    <p:sldId id="271" r:id="rId5"/>
    <p:sldId id="285" r:id="rId6"/>
    <p:sldId id="289" r:id="rId7"/>
    <p:sldId id="290" r:id="rId8"/>
    <p:sldId id="291" r:id="rId9"/>
    <p:sldId id="286" r:id="rId10"/>
    <p:sldId id="282" r:id="rId11"/>
    <p:sldId id="274" r:id="rId12"/>
    <p:sldId id="283" r:id="rId13"/>
    <p:sldId id="284" r:id="rId14"/>
    <p:sldId id="279" r:id="rId15"/>
    <p:sldId id="292" r:id="rId16"/>
    <p:sldId id="293" r:id="rId17"/>
    <p:sldId id="294" r:id="rId18"/>
    <p:sldId id="295" r:id="rId19"/>
    <p:sldId id="296" r:id="rId20"/>
    <p:sldId id="297" r:id="rId21"/>
    <p:sldId id="288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2CF"/>
    <a:srgbClr val="108014"/>
    <a:srgbClr val="143524"/>
    <a:srgbClr val="008000"/>
    <a:srgbClr val="2B5600"/>
    <a:srgbClr val="008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77" autoAdjust="0"/>
    <p:restoredTop sz="94552" autoAdjust="0"/>
  </p:normalViewPr>
  <p:slideViewPr>
    <p:cSldViewPr snapToGrid="0" snapToObjects="1">
      <p:cViewPr varScale="1">
        <p:scale>
          <a:sx n="102" d="100"/>
          <a:sy n="10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7823-79B5-C649-872C-2678340459C0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386D-58C6-FD4B-A3D7-DF94D3C31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973F-756A-7A4D-91B6-07EAA26A2B42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B8333-0887-5842-AD10-7A43959AF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Thank you! –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8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rgbClr val="2B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5180" y="4624668"/>
            <a:ext cx="4364020" cy="555410"/>
          </a:xfrm>
        </p:spPr>
        <p:txBody>
          <a:bodyPr>
            <a:normAutofit/>
          </a:bodyPr>
          <a:lstStyle/>
          <a:p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0" y="5101875"/>
            <a:ext cx="4254500" cy="748553"/>
          </a:xfrm>
        </p:spPr>
        <p:txBody>
          <a:bodyPr/>
          <a:lstStyle/>
          <a:p>
            <a:r>
              <a:rPr lang="en-US" dirty="0" smtClean="0"/>
              <a:t>Christine Talbot, Kenneth Hall, 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Liu, Grace </a:t>
            </a:r>
            <a:r>
              <a:rPr lang="en-US" dirty="0" err="1" smtClean="0"/>
              <a:t>Christenbery</a:t>
            </a:r>
            <a:endParaRPr lang="en-US" dirty="0" smtClean="0"/>
          </a:p>
        </p:txBody>
      </p:sp>
      <p:pic>
        <p:nvPicPr>
          <p:cNvPr id="8" name="Picture 7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9" y="5641304"/>
            <a:ext cx="2471431" cy="1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24" y="2527778"/>
            <a:ext cx="5593130" cy="4048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474" y="1431994"/>
            <a:ext cx="4780921" cy="469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Museum Setting</a:t>
            </a:r>
          </a:p>
          <a:p>
            <a:r>
              <a:rPr lang="en-US" dirty="0" smtClean="0"/>
              <a:t>Photo Collages</a:t>
            </a:r>
          </a:p>
          <a:p>
            <a:endParaRPr lang="en-US" dirty="0"/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Too grid-like</a:t>
            </a:r>
          </a:p>
          <a:p>
            <a:pPr lvl="1"/>
            <a:r>
              <a:rPr lang="en-US" dirty="0" smtClean="0"/>
              <a:t>Doesn’t encourage </a:t>
            </a:r>
          </a:p>
          <a:p>
            <a:pPr marL="457200" lvl="2" indent="0">
              <a:buNone/>
            </a:pPr>
            <a:r>
              <a:rPr lang="en-US" dirty="0" smtClean="0"/>
              <a:t>	sharing</a:t>
            </a:r>
          </a:p>
          <a:p>
            <a:pPr lvl="1"/>
            <a:r>
              <a:rPr lang="en-US" dirty="0" smtClean="0"/>
              <a:t>Ownership of photos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dirty="0" smtClean="0"/>
              <a:t>is an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Studies with Initial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Study #1</a:t>
            </a:r>
          </a:p>
          <a:p>
            <a:pPr lvl="1"/>
            <a:r>
              <a:rPr lang="en-US" dirty="0" smtClean="0"/>
              <a:t>Cyber </a:t>
            </a:r>
            <a:r>
              <a:rPr lang="en-US" dirty="0"/>
              <a:t>Corps </a:t>
            </a:r>
            <a:r>
              <a:rPr lang="en-US" dirty="0" smtClean="0"/>
              <a:t>lab, two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 smtClean="0"/>
              <a:t>11 suggestions and </a:t>
            </a:r>
            <a:r>
              <a:rPr lang="en-US" dirty="0"/>
              <a:t>security </a:t>
            </a:r>
            <a:r>
              <a:rPr lang="en-US" dirty="0" smtClean="0"/>
              <a:t>flaws </a:t>
            </a:r>
            <a:r>
              <a:rPr lang="en-US" dirty="0"/>
              <a:t>regarding personal </a:t>
            </a:r>
            <a:r>
              <a:rPr lang="en-US" dirty="0" smtClean="0"/>
              <a:t>privacy</a:t>
            </a:r>
          </a:p>
          <a:p>
            <a:r>
              <a:rPr lang="en-US" dirty="0" smtClean="0"/>
              <a:t>User Study #2</a:t>
            </a:r>
          </a:p>
          <a:p>
            <a:pPr lvl="1"/>
            <a:r>
              <a:rPr lang="en-US" dirty="0"/>
              <a:t>Future Computing Lab (FCL) researchers, a group of five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/>
              <a:t>14 suggestions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focused on technically-savvy users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1" y="4620494"/>
            <a:ext cx="3172227" cy="1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Re-Designed Prototype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1774" y="1431994"/>
            <a:ext cx="4780921" cy="5006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ImaginOn’s</a:t>
            </a:r>
            <a:r>
              <a:rPr lang="en-US" dirty="0" smtClean="0"/>
              <a:t> Story Jar setting</a:t>
            </a:r>
          </a:p>
          <a:p>
            <a:r>
              <a:rPr lang="en-US" dirty="0" smtClean="0"/>
              <a:t>Children-focused</a:t>
            </a:r>
          </a:p>
          <a:p>
            <a:r>
              <a:rPr lang="en-US" dirty="0" smtClean="0"/>
              <a:t>Scene creation</a:t>
            </a:r>
          </a:p>
          <a:p>
            <a:endParaRPr lang="en-US" dirty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Central moveable workspace with  background</a:t>
            </a:r>
          </a:p>
          <a:p>
            <a:pPr lvl="1"/>
            <a:r>
              <a:rPr lang="en-US" dirty="0" smtClean="0"/>
              <a:t>ClipArt moveable “menus” around edges</a:t>
            </a:r>
          </a:p>
          <a:p>
            <a:pPr lvl="1"/>
            <a:r>
              <a:rPr lang="en-US" dirty="0" smtClean="0"/>
              <a:t>Ability to drag ClipArt onto scene</a:t>
            </a:r>
          </a:p>
          <a:p>
            <a:pPr lvl="2"/>
            <a:r>
              <a:rPr lang="en-US" dirty="0" smtClean="0"/>
              <a:t>Rotate, Zoom, Move</a:t>
            </a:r>
          </a:p>
          <a:p>
            <a:pPr lvl="1"/>
            <a:r>
              <a:rPr lang="en-US" dirty="0" smtClean="0"/>
              <a:t>Ability to change scenes</a:t>
            </a:r>
          </a:p>
          <a:p>
            <a:pPr lvl="1"/>
            <a:r>
              <a:rPr lang="en-US" dirty="0" smtClean="0"/>
              <a:t>Ability to reset scene</a:t>
            </a:r>
            <a:endParaRPr lang="en-US" dirty="0"/>
          </a:p>
        </p:txBody>
      </p:sp>
      <p:pic>
        <p:nvPicPr>
          <p:cNvPr id="8" name="Picture 7" descr="IMG_20130409_141914_6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8" b="21561"/>
          <a:stretch/>
        </p:blipFill>
        <p:spPr>
          <a:xfrm>
            <a:off x="175745" y="1600200"/>
            <a:ext cx="3866029" cy="4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Docking of ClipArt windows</a:t>
            </a:r>
          </a:p>
          <a:p>
            <a:r>
              <a:rPr lang="en-US" dirty="0" smtClean="0"/>
              <a:t>Menu option for background changes</a:t>
            </a:r>
          </a:p>
          <a:p>
            <a:r>
              <a:rPr lang="en-US" dirty="0" smtClean="0"/>
              <a:t>Join button feature</a:t>
            </a:r>
          </a:p>
          <a:p>
            <a:r>
              <a:rPr lang="en-US" dirty="0" smtClean="0"/>
              <a:t>Six ClipArt areas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totype-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8" y="3121551"/>
            <a:ext cx="5930162" cy="34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Join Feature</a:t>
            </a:r>
          </a:p>
          <a:p>
            <a:r>
              <a:rPr lang="en-US" dirty="0" smtClean="0"/>
              <a:t>Drag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Remove</a:t>
            </a:r>
          </a:p>
          <a:p>
            <a:r>
              <a:rPr lang="en-US" dirty="0" smtClean="0"/>
              <a:t>Rotate</a:t>
            </a:r>
          </a:p>
          <a:p>
            <a:r>
              <a:rPr lang="en-US" dirty="0" smtClean="0"/>
              <a:t>Resize</a:t>
            </a:r>
          </a:p>
          <a:p>
            <a:r>
              <a:rPr lang="en-US" dirty="0" smtClean="0"/>
              <a:t>Flick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1" y="4328873"/>
            <a:ext cx="1439499" cy="15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7" y="1768199"/>
            <a:ext cx="1588269" cy="1723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09" y="2192527"/>
            <a:ext cx="1909345" cy="149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19" y="3686413"/>
            <a:ext cx="2214096" cy="138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4644637"/>
            <a:ext cx="2200354" cy="13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User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14" y="2058091"/>
            <a:ext cx="5571429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Grid Layout for Screen Placeholders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ClipArt Library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7" y="2392620"/>
            <a:ext cx="4032230" cy="2311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2" y="5423002"/>
            <a:ext cx="394390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20078"/>
            <a:ext cx="7556313" cy="5098774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Context </a:t>
            </a:r>
            <a:r>
              <a:rPr lang="en-US" dirty="0"/>
              <a:t>Menu for Background </a:t>
            </a:r>
            <a:r>
              <a:rPr lang="en-US" dirty="0" smtClean="0"/>
              <a:t>area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Drag/Drop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47">
            <a:off x="3029548" y="2363424"/>
            <a:ext cx="4373162" cy="2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Evaluation</a:t>
            </a:r>
            <a:endParaRPr lang="en-US" dirty="0"/>
          </a:p>
        </p:txBody>
      </p:sp>
      <p:pic>
        <p:nvPicPr>
          <p:cNvPr id="4" name="Content Placeholder 3" descr="userstudy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r="8307"/>
          <a:stretch>
            <a:fillRect/>
          </a:stretch>
        </p:blipFill>
        <p:spPr>
          <a:xfrm>
            <a:off x="498475" y="1620838"/>
            <a:ext cx="7556500" cy="5097462"/>
          </a:xfrm>
        </p:spPr>
      </p:pic>
    </p:spTree>
    <p:extLst>
      <p:ext uri="{BB962C8B-B14F-4D97-AF65-F5344CB8AC3E}">
        <p14:creationId xmlns:p14="http://schemas.microsoft.com/office/powerpoint/2010/main" val="75888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Analysis</a:t>
            </a:r>
            <a:endParaRPr lang="en-US" dirty="0"/>
          </a:p>
        </p:txBody>
      </p:sp>
      <p:pic>
        <p:nvPicPr>
          <p:cNvPr id="6" name="Picture 5" descr="gesturevsfre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0"/>
          <a:stretch/>
        </p:blipFill>
        <p:spPr>
          <a:xfrm>
            <a:off x="0" y="1083334"/>
            <a:ext cx="9144000" cy="1942399"/>
          </a:xfrm>
          <a:prstGeom prst="rect">
            <a:avLst/>
          </a:prstGeom>
        </p:spPr>
      </p:pic>
      <p:pic>
        <p:nvPicPr>
          <p:cNvPr id="5" name="Content Placeholder 4" descr="gesturefreq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1" r="-14271"/>
          <a:stretch>
            <a:fillRect/>
          </a:stretch>
        </p:blipFill>
        <p:spPr>
          <a:xfrm>
            <a:off x="685245" y="2926247"/>
            <a:ext cx="6923099" cy="3797618"/>
          </a:xfrm>
        </p:spPr>
      </p:pic>
    </p:spTree>
    <p:extLst>
      <p:ext uri="{BB962C8B-B14F-4D97-AF65-F5344CB8AC3E}">
        <p14:creationId xmlns:p14="http://schemas.microsoft.com/office/powerpoint/2010/main" val="115624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Christine Talbot – System Designer</a:t>
            </a:r>
          </a:p>
          <a:p>
            <a:r>
              <a:rPr lang="en-US" dirty="0" smtClean="0"/>
              <a:t>Kenneth Hall – Interface Designer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 – Programmer</a:t>
            </a:r>
          </a:p>
          <a:p>
            <a:r>
              <a:rPr lang="en-US" dirty="0" smtClean="0"/>
              <a:t>Grace </a:t>
            </a:r>
            <a:r>
              <a:rPr lang="en-US" dirty="0" err="1" smtClean="0"/>
              <a:t>Christenbery</a:t>
            </a:r>
            <a:r>
              <a:rPr lang="en-US" dirty="0" smtClean="0"/>
              <a:t> – Programmer</a:t>
            </a:r>
          </a:p>
          <a:p>
            <a:endParaRPr lang="en-US" dirty="0"/>
          </a:p>
          <a:p>
            <a:r>
              <a:rPr lang="en-US" dirty="0" smtClean="0"/>
              <a:t>PROJECT NAME:</a:t>
            </a:r>
          </a:p>
          <a:p>
            <a:pPr lvl="1"/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7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Analysis</a:t>
            </a:r>
            <a:endParaRPr lang="en-US" dirty="0"/>
          </a:p>
        </p:txBody>
      </p:sp>
      <p:pic>
        <p:nvPicPr>
          <p:cNvPr id="5" name="Content Placeholder 4" descr="parall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23" b="-36823"/>
          <a:stretch>
            <a:fillRect/>
          </a:stretch>
        </p:blipFill>
        <p:spPr>
          <a:xfrm>
            <a:off x="136965" y="1957610"/>
            <a:ext cx="8890460" cy="4876800"/>
          </a:xfrm>
        </p:spPr>
      </p:pic>
    </p:spTree>
    <p:extLst>
      <p:ext uri="{BB962C8B-B14F-4D97-AF65-F5344CB8AC3E}">
        <p14:creationId xmlns:p14="http://schemas.microsoft.com/office/powerpoint/2010/main" val="115624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451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01462" y="1390742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icture 4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9" y="5641304"/>
            <a:ext cx="2471431" cy="11148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46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PixelSense</a:t>
            </a:r>
            <a:r>
              <a:rPr lang="en-US" dirty="0"/>
              <a:t> </a:t>
            </a:r>
            <a:r>
              <a:rPr lang="en-US" dirty="0" smtClean="0"/>
              <a:t>Surface </a:t>
            </a:r>
          </a:p>
          <a:p>
            <a:r>
              <a:rPr lang="en-US" dirty="0" err="1" smtClean="0"/>
              <a:t>ImgainOn</a:t>
            </a:r>
            <a:r>
              <a:rPr lang="en-US" dirty="0" smtClean="0"/>
              <a:t> </a:t>
            </a:r>
            <a:r>
              <a:rPr lang="en-US" dirty="0" err="1" smtClean="0"/>
              <a:t>StoryJar</a:t>
            </a:r>
            <a:r>
              <a:rPr lang="en-US" dirty="0" smtClean="0"/>
              <a:t> Setting</a:t>
            </a:r>
          </a:p>
          <a:p>
            <a:r>
              <a:rPr lang="en-US" dirty="0" smtClean="0"/>
              <a:t>Create Scenes from ClipArt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toryja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55" y="3032193"/>
            <a:ext cx="4368682" cy="3657600"/>
          </a:xfrm>
          <a:prstGeom prst="rect">
            <a:avLst/>
          </a:prstGeom>
        </p:spPr>
      </p:pic>
      <p:pic>
        <p:nvPicPr>
          <p:cNvPr id="5" name="Picture 4" descr="storyj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7" y="484094"/>
            <a:ext cx="3175000" cy="2641600"/>
          </a:xfrm>
          <a:prstGeom prst="rect">
            <a:avLst/>
          </a:prstGeom>
        </p:spPr>
      </p:pic>
      <p:pic>
        <p:nvPicPr>
          <p:cNvPr id="4" name="Picture 3" descr="imagin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712539"/>
            <a:ext cx="438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User Groups &amp; 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Academic Groups</a:t>
            </a:r>
          </a:p>
          <a:p>
            <a:pPr lvl="2"/>
            <a:r>
              <a:rPr lang="en-US" dirty="0" smtClean="0"/>
              <a:t>Teachers with Students</a:t>
            </a:r>
          </a:p>
          <a:p>
            <a:pPr lvl="1"/>
            <a:r>
              <a:rPr lang="en-US" dirty="0" smtClean="0"/>
              <a:t>Families</a:t>
            </a:r>
          </a:p>
          <a:p>
            <a:pPr lvl="2"/>
            <a:r>
              <a:rPr lang="en-US" dirty="0" smtClean="0"/>
              <a:t>Parents with Children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Museum </a:t>
            </a:r>
            <a:r>
              <a:rPr lang="en-US" dirty="0"/>
              <a:t>Administrators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Make money from device</a:t>
            </a:r>
          </a:p>
          <a:p>
            <a:pPr lvl="3"/>
            <a:r>
              <a:rPr lang="en-US" dirty="0"/>
              <a:t>Spur more interest in the museum</a:t>
            </a:r>
          </a:p>
          <a:p>
            <a:pPr lvl="1"/>
            <a:r>
              <a:rPr lang="en-US" dirty="0"/>
              <a:t>Application Support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Provide an easy interface</a:t>
            </a:r>
          </a:p>
          <a:p>
            <a:pPr lvl="3"/>
            <a:r>
              <a:rPr lang="en-US" dirty="0"/>
              <a:t>Easy to maintain and support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52" y="3835249"/>
            <a:ext cx="2420446" cy="28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717343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Teacher </a:t>
            </a:r>
            <a:r>
              <a:rPr lang="en-US" dirty="0"/>
              <a:t>– </a:t>
            </a:r>
            <a:r>
              <a:rPr lang="en-US" dirty="0" smtClean="0"/>
              <a:t> Tom Ryan</a:t>
            </a:r>
          </a:p>
          <a:p>
            <a:pPr lvl="2"/>
            <a:r>
              <a:rPr lang="en-US" dirty="0" smtClean="0"/>
              <a:t>Average guy who follows the rules</a:t>
            </a:r>
          </a:p>
          <a:p>
            <a:pPr lvl="2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teacher, safety a priority for his students</a:t>
            </a:r>
          </a:p>
          <a:p>
            <a:pPr lvl="2"/>
            <a:r>
              <a:rPr lang="en-US" dirty="0" smtClean="0"/>
              <a:t>Wants kids to learn and create sentimental values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73" y="3806919"/>
            <a:ext cx="5143454" cy="2743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33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310418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Student </a:t>
            </a:r>
            <a:r>
              <a:rPr lang="en-US" dirty="0"/>
              <a:t>– </a:t>
            </a:r>
            <a:r>
              <a:rPr lang="en-US" dirty="0" smtClean="0"/>
              <a:t>Sally </a:t>
            </a:r>
            <a:r>
              <a:rPr lang="en-US" dirty="0"/>
              <a:t>Crocker</a:t>
            </a:r>
            <a:endParaRPr lang="en-US" dirty="0" smtClean="0"/>
          </a:p>
          <a:p>
            <a:pPr lvl="2"/>
            <a:r>
              <a:rPr lang="en-US" dirty="0" smtClean="0"/>
              <a:t>8 year old 4</a:t>
            </a:r>
            <a:r>
              <a:rPr lang="en-US" baseline="30000" dirty="0" smtClean="0"/>
              <a:t>th</a:t>
            </a:r>
            <a:r>
              <a:rPr lang="en-US" dirty="0" smtClean="0"/>
              <a:t> grader</a:t>
            </a:r>
          </a:p>
          <a:p>
            <a:pPr lvl="2"/>
            <a:r>
              <a:rPr lang="en-US" dirty="0" smtClean="0"/>
              <a:t>Sally is really shy, but very imaginative</a:t>
            </a:r>
          </a:p>
          <a:p>
            <a:pPr lvl="2"/>
            <a:r>
              <a:rPr lang="en-US" dirty="0" smtClean="0"/>
              <a:t>Likes to work on things by herself</a:t>
            </a:r>
          </a:p>
          <a:p>
            <a:pPr lvl="2"/>
            <a:r>
              <a:rPr lang="en-US" dirty="0" smtClean="0"/>
              <a:t>Perfectionist</a:t>
            </a:r>
          </a:p>
          <a:p>
            <a:pPr lvl="2"/>
            <a:r>
              <a:rPr lang="en-US" dirty="0" smtClean="0"/>
              <a:t>Wants her parents to be proud</a:t>
            </a:r>
          </a:p>
          <a:p>
            <a:pPr marL="457200" lvl="2" indent="0"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11" y="1981199"/>
            <a:ext cx="2722608" cy="3683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09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58172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Parent – Jan Davis</a:t>
            </a:r>
          </a:p>
          <a:p>
            <a:pPr lvl="2"/>
            <a:r>
              <a:rPr lang="en-US" dirty="0" smtClean="0"/>
              <a:t>Hard working mother of two</a:t>
            </a:r>
          </a:p>
          <a:p>
            <a:pPr lvl="2"/>
            <a:r>
              <a:rPr lang="en-US" dirty="0" smtClean="0"/>
              <a:t>She loves and worries about her kids a lot</a:t>
            </a:r>
            <a:endParaRPr lang="en-US" dirty="0"/>
          </a:p>
          <a:p>
            <a:pPr lvl="2"/>
            <a:r>
              <a:rPr lang="en-US" dirty="0" smtClean="0"/>
              <a:t>Wants to ensure her kids are learning</a:t>
            </a:r>
          </a:p>
          <a:p>
            <a:pPr lvl="2"/>
            <a:r>
              <a:rPr lang="en-US" dirty="0" smtClean="0"/>
              <a:t>Strong family values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86" y="1981199"/>
            <a:ext cx="2757583" cy="4658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4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199"/>
            <a:ext cx="7556313" cy="1771935"/>
          </a:xfrm>
        </p:spPr>
        <p:txBody>
          <a:bodyPr numCol="2">
            <a:normAutofit lnSpcReduction="10000"/>
          </a:bodyPr>
          <a:lstStyle/>
          <a:p>
            <a:pPr lvl="1"/>
            <a:r>
              <a:rPr lang="en-US" dirty="0" smtClean="0"/>
              <a:t>Museum </a:t>
            </a:r>
            <a:r>
              <a:rPr lang="en-US" dirty="0"/>
              <a:t>Admin – </a:t>
            </a:r>
            <a:r>
              <a:rPr lang="en-US" dirty="0" smtClean="0"/>
              <a:t> Marissa </a:t>
            </a:r>
            <a:r>
              <a:rPr lang="en-US" dirty="0"/>
              <a:t>Curie</a:t>
            </a:r>
            <a:endParaRPr lang="en-US" dirty="0" smtClean="0"/>
          </a:p>
          <a:p>
            <a:pPr lvl="2"/>
            <a:r>
              <a:rPr lang="en-US" dirty="0" smtClean="0"/>
              <a:t>Curator for over 11 years</a:t>
            </a:r>
          </a:p>
          <a:p>
            <a:pPr lvl="2"/>
            <a:r>
              <a:rPr lang="en-US" dirty="0" smtClean="0"/>
              <a:t>Wants kids to effectively and efficiently use Dream-A-Scene ensuring a productive environment</a:t>
            </a:r>
            <a:endParaRPr lang="en-US" dirty="0"/>
          </a:p>
          <a:p>
            <a:pPr lvl="2"/>
            <a:r>
              <a:rPr lang="en-US" dirty="0" smtClean="0"/>
              <a:t>Poise and very dedicated to her work</a:t>
            </a:r>
          </a:p>
          <a:p>
            <a:pPr lvl="2"/>
            <a:r>
              <a:rPr lang="en-US" dirty="0" smtClean="0"/>
              <a:t>Determined to keep </a:t>
            </a:r>
            <a:r>
              <a:rPr lang="en-US" dirty="0" err="1" smtClean="0"/>
              <a:t>ImaginOn</a:t>
            </a:r>
            <a:r>
              <a:rPr lang="en-US" dirty="0" smtClean="0"/>
              <a:t> in top shape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8" y="3916906"/>
            <a:ext cx="4097142" cy="2749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9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1"/>
            <a:r>
              <a:rPr lang="en-US" dirty="0" smtClean="0"/>
              <a:t>Observations of usage of similar collage creators online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paper prototypes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soft prototype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Custom 1">
      <a:dk1>
        <a:sysClr val="windowText" lastClr="000000"/>
      </a:dk1>
      <a:lt1>
        <a:sysClr val="window" lastClr="FFFFFF"/>
      </a:lt1>
      <a:dk2>
        <a:srgbClr val="194431"/>
      </a:dk2>
      <a:lt2>
        <a:srgbClr val="FFFFFF"/>
      </a:lt2>
      <a:accent1>
        <a:srgbClr val="163524"/>
      </a:accent1>
      <a:accent2>
        <a:srgbClr val="800080"/>
      </a:accent2>
      <a:accent3>
        <a:srgbClr val="0000FF"/>
      </a:accent3>
      <a:accent4>
        <a:srgbClr val="FF0000"/>
      </a:accent4>
      <a:accent5>
        <a:srgbClr val="FF8000"/>
      </a:accent5>
      <a:accent6>
        <a:srgbClr val="408000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13066</TotalTime>
  <Words>483</Words>
  <Application>Microsoft Macintosh PowerPoint</Application>
  <PresentationFormat>On-screen Show (4:3)</PresentationFormat>
  <Paragraphs>169</Paragraphs>
  <Slides>22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Advantage</vt:lpstr>
      <vt:lpstr>Dream-A-Scene</vt:lpstr>
      <vt:lpstr>Introductions</vt:lpstr>
      <vt:lpstr>Project Purpose</vt:lpstr>
      <vt:lpstr>Key User Groups &amp; Stakeholders</vt:lpstr>
      <vt:lpstr>Design Method - Personas</vt:lpstr>
      <vt:lpstr>Design Method - Personas</vt:lpstr>
      <vt:lpstr>Design Method - Personas</vt:lpstr>
      <vt:lpstr>Design Method - Personas</vt:lpstr>
      <vt:lpstr>Design Method - Observation</vt:lpstr>
      <vt:lpstr>Initial Prototype</vt:lpstr>
      <vt:lpstr>User Studies with Initial Prototype</vt:lpstr>
      <vt:lpstr>Re-Designed Prototype</vt:lpstr>
      <vt:lpstr>Adjustment of Design</vt:lpstr>
      <vt:lpstr>Gesture Usages</vt:lpstr>
      <vt:lpstr>System Design</vt:lpstr>
      <vt:lpstr>System Design</vt:lpstr>
      <vt:lpstr>System Design</vt:lpstr>
      <vt:lpstr>User Evaluation</vt:lpstr>
      <vt:lpstr>Gesture Analysis</vt:lpstr>
      <vt:lpstr>Gesture Analysis</vt:lpstr>
      <vt:lpstr>PowerPoint Presentation</vt:lpstr>
      <vt:lpstr>PowerPoint Presentation</vt:lpstr>
    </vt:vector>
  </TitlesOfParts>
  <Company>TIAA-CREF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Talbot</dc:creator>
  <cp:lastModifiedBy>Christine Talbot</cp:lastModifiedBy>
  <cp:revision>154</cp:revision>
  <cp:lastPrinted>2012-09-01T17:37:49Z</cp:lastPrinted>
  <dcterms:created xsi:type="dcterms:W3CDTF">2012-08-27T01:17:11Z</dcterms:created>
  <dcterms:modified xsi:type="dcterms:W3CDTF">2013-04-26T12:53:31Z</dcterms:modified>
</cp:coreProperties>
</file>